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13" autoAdjust="0"/>
    <p:restoredTop sz="71477" autoAdjust="0"/>
  </p:normalViewPr>
  <p:slideViewPr>
    <p:cSldViewPr snapToGrid="0">
      <p:cViewPr varScale="1">
        <p:scale>
          <a:sx n="57" d="100"/>
          <a:sy n="57" d="100"/>
        </p:scale>
        <p:origin x="109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8B2DFA-8212-4026-A63C-DECCD1CC9260}" type="datetimeFigureOut">
              <a:rPr lang="en-US" smtClean="0"/>
              <a:t>17-Feb-19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19439E-6141-41E6-BAD5-69E470E57835}" type="slidenum">
              <a:rPr lang="en-US" smtClean="0"/>
              <a:t>‹#›</a:t>
            </a:fld>
            <a:endParaRPr lang="en-US"/>
          </a:p>
        </p:txBody>
      </p:sp>
    </p:spTree>
    <p:extLst>
      <p:ext uri="{BB962C8B-B14F-4D97-AF65-F5344CB8AC3E}">
        <p14:creationId xmlns:p14="http://schemas.microsoft.com/office/powerpoint/2010/main" val="314209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clarify on Surrogate Motherhood,</a:t>
            </a:r>
            <a:r>
              <a:rPr lang="en-US" baseline="0" dirty="0" smtClean="0"/>
              <a:t> the surrogacy involves a case where a surrogate woman carries a fertilized egg on behalf of another woman all through the gestation period. After the child is born, the owner of the fertilized egg take that child as her own. </a:t>
            </a:r>
          </a:p>
          <a:p>
            <a:endParaRPr lang="en-US" baseline="0" dirty="0" smtClean="0"/>
          </a:p>
          <a:p>
            <a:r>
              <a:rPr lang="en-US" baseline="0" dirty="0" smtClean="0"/>
              <a:t>Some people do not understand the issue at hand with gestational surrogacy.  The would say, surrogacy helps people make children and others to meet their reproductive goals. So they wonder how can that be bad. The next few slides will look at the issues with surrogacy. </a:t>
            </a: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2</a:t>
            </a:fld>
            <a:endParaRPr lang="en-US"/>
          </a:p>
        </p:txBody>
      </p:sp>
    </p:spTree>
    <p:extLst>
      <p:ext uri="{BB962C8B-B14F-4D97-AF65-F5344CB8AC3E}">
        <p14:creationId xmlns:p14="http://schemas.microsoft.com/office/powerpoint/2010/main" val="38592202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smtClean="0">
                <a:solidFill>
                  <a:schemeClr val="tx1"/>
                </a:solidFill>
                <a:effectLst/>
                <a:latin typeface="+mn-lt"/>
                <a:ea typeface="+mn-ea"/>
                <a:cs typeface="+mn-cs"/>
              </a:rPr>
              <a:t>Abortion: </a:t>
            </a:r>
            <a:r>
              <a:rPr lang="en-US" sz="1200" kern="1200" dirty="0" smtClean="0">
                <a:solidFill>
                  <a:schemeClr val="tx1"/>
                </a:solidFill>
                <a:effectLst/>
                <a:latin typeface="+mn-lt"/>
                <a:ea typeface="+mn-ea"/>
                <a:cs typeface="+mn-cs"/>
              </a:rPr>
              <a:t>when multiple eggs are implanted to the surrogate mother, then it happen that all most of them survived, selective reduction is done through abortion. This is killing of young babies</a:t>
            </a:r>
          </a:p>
          <a:p>
            <a:pPr lvl="0"/>
            <a:r>
              <a:rPr lang="en-US" sz="1200" b="1" kern="1200" dirty="0" smtClean="0">
                <a:solidFill>
                  <a:schemeClr val="tx1"/>
                </a:solidFill>
                <a:effectLst/>
                <a:latin typeface="+mn-lt"/>
                <a:ea typeface="+mn-ea"/>
                <a:cs typeface="+mn-cs"/>
              </a:rPr>
              <a:t>Frozen Embryos: </a:t>
            </a:r>
            <a:r>
              <a:rPr lang="en-US" sz="1200" kern="1200" dirty="0" smtClean="0">
                <a:solidFill>
                  <a:schemeClr val="tx1"/>
                </a:solidFill>
                <a:effectLst/>
                <a:latin typeface="+mn-lt"/>
                <a:ea typeface="+mn-ea"/>
                <a:cs typeface="+mn-cs"/>
              </a:rPr>
              <a:t>when there is excess embryos created and failed to get implanted, they get frozen. Sometime they are donated for research</a:t>
            </a:r>
          </a:p>
          <a:p>
            <a:pPr lvl="0"/>
            <a:r>
              <a:rPr lang="en-US" sz="1200" b="1" kern="1200" dirty="0" smtClean="0">
                <a:solidFill>
                  <a:schemeClr val="tx1"/>
                </a:solidFill>
                <a:effectLst/>
                <a:latin typeface="+mn-lt"/>
                <a:ea typeface="+mn-ea"/>
                <a:cs typeface="+mn-cs"/>
              </a:rPr>
              <a:t>Eugenics: </a:t>
            </a:r>
            <a:r>
              <a:rPr lang="en-US" sz="1200" kern="1200" dirty="0" smtClean="0">
                <a:solidFill>
                  <a:schemeClr val="tx1"/>
                </a:solidFill>
                <a:effectLst/>
                <a:latin typeface="+mn-lt"/>
                <a:ea typeface="+mn-ea"/>
                <a:cs typeface="+mn-cs"/>
              </a:rPr>
              <a:t>sometimes the surrogate mother are told to abort the children that do not meet the specifications of parents (</a:t>
            </a:r>
            <a:r>
              <a:rPr lang="en-US" dirty="0" smtClean="0"/>
              <a:t>Van der Linden,</a:t>
            </a:r>
            <a:r>
              <a:rPr lang="en-US" baseline="0" dirty="0" smtClean="0"/>
              <a:t> </a:t>
            </a:r>
            <a:r>
              <a:rPr lang="en-US" dirty="0" smtClean="0"/>
              <a:t>2015). </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3</a:t>
            </a:fld>
            <a:endParaRPr lang="en-US"/>
          </a:p>
        </p:txBody>
      </p:sp>
    </p:spTree>
    <p:extLst>
      <p:ext uri="{BB962C8B-B14F-4D97-AF65-F5344CB8AC3E}">
        <p14:creationId xmlns:p14="http://schemas.microsoft.com/office/powerpoint/2010/main" val="104009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smtClean="0">
                <a:solidFill>
                  <a:schemeClr val="tx1"/>
                </a:solidFill>
                <a:effectLst/>
                <a:latin typeface="+mn-lt"/>
                <a:ea typeface="+mn-ea"/>
                <a:cs typeface="+mn-cs"/>
              </a:rPr>
              <a:t>Broken bonds: </a:t>
            </a:r>
            <a:r>
              <a:rPr lang="en-US" sz="1200" kern="1200" dirty="0" smtClean="0">
                <a:solidFill>
                  <a:schemeClr val="tx1"/>
                </a:solidFill>
                <a:effectLst/>
                <a:latin typeface="+mn-lt"/>
                <a:ea typeface="+mn-ea"/>
                <a:cs typeface="+mn-cs"/>
              </a:rPr>
              <a:t>the bond existed between the surrogate mother and the child during the gestation period, breaks after birth and it becomes irrelevant afterwards</a:t>
            </a:r>
          </a:p>
          <a:p>
            <a:pPr lvl="0"/>
            <a:r>
              <a:rPr lang="en-US" sz="1200" b="1" kern="1200" dirty="0" smtClean="0">
                <a:solidFill>
                  <a:schemeClr val="tx1"/>
                </a:solidFill>
                <a:effectLst/>
                <a:latin typeface="+mn-lt"/>
                <a:ea typeface="+mn-ea"/>
                <a:cs typeface="+mn-cs"/>
              </a:rPr>
              <a:t>Objectifying women: </a:t>
            </a:r>
            <a:r>
              <a:rPr lang="en-US" sz="1200" kern="1200" dirty="0" smtClean="0">
                <a:solidFill>
                  <a:schemeClr val="tx1"/>
                </a:solidFill>
                <a:effectLst/>
                <a:latin typeface="+mn-lt"/>
                <a:ea typeface="+mn-ea"/>
                <a:cs typeface="+mn-cs"/>
              </a:rPr>
              <a:t>The surrogate mother is just used for her womb which is later set aside. This is after payment is done which seems to be like “Sale of self”</a:t>
            </a:r>
          </a:p>
          <a:p>
            <a:pPr lvl="0"/>
            <a:r>
              <a:rPr lang="en-US" sz="1200" b="1" kern="1200" dirty="0" smtClean="0">
                <a:solidFill>
                  <a:schemeClr val="tx1"/>
                </a:solidFill>
                <a:effectLst/>
                <a:latin typeface="+mn-lt"/>
                <a:ea typeface="+mn-ea"/>
                <a:cs typeface="+mn-cs"/>
              </a:rPr>
              <a:t>The surrogate mother has few rights as compared to adoption: </a:t>
            </a:r>
            <a:r>
              <a:rPr lang="en-US" sz="1200" kern="1200" dirty="0" smtClean="0">
                <a:solidFill>
                  <a:schemeClr val="tx1"/>
                </a:solidFill>
                <a:effectLst/>
                <a:latin typeface="+mn-lt"/>
                <a:ea typeface="+mn-ea"/>
                <a:cs typeface="+mn-cs"/>
              </a:rPr>
              <a:t>On this, the surrogate mother may develop her concerns towards the kid and may be limited to access that child. This is unlike the mothers who place kids for adoption in that they can change their mind and get the child back. Denying surrogate mothers such freedom seem inhuman. </a:t>
            </a:r>
          </a:p>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4</a:t>
            </a:fld>
            <a:endParaRPr lang="en-US"/>
          </a:p>
        </p:txBody>
      </p:sp>
    </p:spTree>
    <p:extLst>
      <p:ext uri="{BB962C8B-B14F-4D97-AF65-F5344CB8AC3E}">
        <p14:creationId xmlns:p14="http://schemas.microsoft.com/office/powerpoint/2010/main" val="2381905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Dilemma</a:t>
            </a:r>
            <a:r>
              <a:rPr lang="en-US" baseline="0" dirty="0" smtClean="0"/>
              <a:t> arises at some situations in surrogacy. For instance in Thai, there is a case where surrogate mother gave birth to two children and one had down syndrome. The parent took the healthy one and left the other one behind, which created a lot of confusion.</a:t>
            </a:r>
          </a:p>
          <a:p>
            <a:r>
              <a:rPr lang="en-US" dirty="0" smtClean="0"/>
              <a:t>Whereas, an important distinction must be made between the good intentions of couples who desire biologically related children, and the actual exploitative practices of gestational surrogacy brokers who take advantage of citizens in states that have passed commercial surrogacy legislation; </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5</a:t>
            </a:fld>
            <a:endParaRPr lang="en-US"/>
          </a:p>
        </p:txBody>
      </p:sp>
    </p:spTree>
    <p:extLst>
      <p:ext uri="{BB962C8B-B14F-4D97-AF65-F5344CB8AC3E}">
        <p14:creationId xmlns:p14="http://schemas.microsoft.com/office/powerpoint/2010/main" val="4208291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possible solution is adoption. However, we must be wary of assuming that adoption will meet the needs of all infertile people. Adoption is not an alternative available to everyone. Not all adults are approved as adoptive parents, at times because their race, income, sexual preference or lifestyle are found unsuitable. </a:t>
            </a:r>
          </a:p>
          <a:p>
            <a:endParaRPr lang="en-US" dirty="0" smtClean="0"/>
          </a:p>
          <a:p>
            <a:r>
              <a:rPr lang="en-US" dirty="0" smtClean="0"/>
              <a:t>recognizing the tremendous liberty</a:t>
            </a:r>
            <a:r>
              <a:rPr lang="en-US" baseline="0" dirty="0" smtClean="0"/>
              <a:t> to</a:t>
            </a:r>
            <a:r>
              <a:rPr lang="en-US" dirty="0" smtClean="0"/>
              <a:t> contract parenthood. Although current practice seems to revolve around attempts to replicate the conventional nuclear family, surrogacy offers a way to form non-marital, same-sex and other new types of families. Such experimentation can be a valuable step in finding less oppressive and more satisfying family groupings.</a:t>
            </a:r>
          </a:p>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6</a:t>
            </a:fld>
            <a:endParaRPr lang="en-US"/>
          </a:p>
        </p:txBody>
      </p:sp>
    </p:spTree>
    <p:extLst>
      <p:ext uri="{BB962C8B-B14F-4D97-AF65-F5344CB8AC3E}">
        <p14:creationId xmlns:p14="http://schemas.microsoft.com/office/powerpoint/2010/main" val="2332878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More moderate restrictive statutes declare paid surrogacy agreements contrary to public policy, void and unenforceable, but do not make them illegal.</a:t>
            </a:r>
          </a:p>
          <a:p>
            <a:r>
              <a:rPr lang="en-US" dirty="0" smtClean="0"/>
              <a:t>While I share these concerns, I do not think that legislation outlawing or voiding paid surrogacy agreements adequately addresses either concern. </a:t>
            </a:r>
          </a:p>
          <a:p>
            <a:r>
              <a:rPr lang="en-US" dirty="0" smtClean="0"/>
              <a:t>With regard to the "dignity of women" rationale, I have three qualms. First, the rationale glorifies pregnancy, and may restrict women's choices; second, it assumes that payment will devalue and lower respect for surrogate mothers; and third, it narrows the definition of dignity for women</a:t>
            </a: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7</a:t>
            </a:fld>
            <a:endParaRPr lang="en-US"/>
          </a:p>
        </p:txBody>
      </p:sp>
    </p:spTree>
    <p:extLst>
      <p:ext uri="{BB962C8B-B14F-4D97-AF65-F5344CB8AC3E}">
        <p14:creationId xmlns:p14="http://schemas.microsoft.com/office/powerpoint/2010/main" val="541291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This reflects global trends of increased reproductive tourism, which forces restrictive regimes not only to make decisions concerning the citizenship</a:t>
            </a:r>
            <a:r>
              <a:rPr lang="en-US" baseline="0" dirty="0" smtClean="0"/>
              <a:t> </a:t>
            </a:r>
            <a:r>
              <a:rPr lang="en-US" dirty="0" smtClean="0"/>
              <a:t>and parentage of children born to surrogate mothers abroad, but also to confront difficult moral issues concerning surrogacy, global human rights, justice</a:t>
            </a:r>
            <a:r>
              <a:rPr lang="en-US" baseline="0" dirty="0" smtClean="0"/>
              <a:t> and</a:t>
            </a:r>
            <a:r>
              <a:rPr lang="en-US" dirty="0" smtClean="0"/>
              <a:t> exploitation. </a:t>
            </a:r>
          </a:p>
          <a:p>
            <a:r>
              <a:rPr lang="en-US" sz="1200" b="0" i="0" kern="1200" dirty="0" smtClean="0">
                <a:solidFill>
                  <a:schemeClr val="tx1"/>
                </a:solidFill>
                <a:effectLst/>
                <a:latin typeface="+mn-lt"/>
                <a:ea typeface="+mn-ea"/>
                <a:cs typeface="+mn-cs"/>
              </a:rPr>
              <a:t>In March 2015, a legislative proposal permitting altruistic surrogacy, subject to strict regulation and oversight, and prohibiting the solicitation of commercial surrogacy abroad, was presented in the Icelandic Parliament.</a:t>
            </a: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8</a:t>
            </a:fld>
            <a:endParaRPr lang="en-US"/>
          </a:p>
        </p:txBody>
      </p:sp>
    </p:spTree>
    <p:extLst>
      <p:ext uri="{BB962C8B-B14F-4D97-AF65-F5344CB8AC3E}">
        <p14:creationId xmlns:p14="http://schemas.microsoft.com/office/powerpoint/2010/main" val="1303498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All the three groups mentioned</a:t>
            </a:r>
            <a:r>
              <a:rPr lang="en-US" baseline="0" dirty="0" smtClean="0"/>
              <a:t> have a great influence in the spread of the surrogacy issue. The doctors helps in implantation and delivery of infants while the politician makes the laws which may or may not encourage the surrogacy </a:t>
            </a:r>
            <a:r>
              <a:rPr lang="en-US" sz="1200" dirty="0" smtClean="0"/>
              <a:t>(</a:t>
            </a:r>
            <a:r>
              <a:rPr lang="en-US" sz="1200" dirty="0" err="1" smtClean="0"/>
              <a:t>Houstio</a:t>
            </a:r>
            <a:r>
              <a:rPr lang="en-US" sz="1200" dirty="0" smtClean="0"/>
              <a:t> et al. </a:t>
            </a:r>
            <a:r>
              <a:rPr lang="en-US" sz="1200" smtClean="0"/>
              <a:t>2016)</a:t>
            </a:r>
            <a:r>
              <a:rPr lang="en-US" baseline="0" smtClean="0"/>
              <a:t>. </a:t>
            </a: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9</a:t>
            </a:fld>
            <a:endParaRPr lang="en-US"/>
          </a:p>
        </p:txBody>
      </p:sp>
    </p:spTree>
    <p:extLst>
      <p:ext uri="{BB962C8B-B14F-4D97-AF65-F5344CB8AC3E}">
        <p14:creationId xmlns:p14="http://schemas.microsoft.com/office/powerpoint/2010/main" val="3710901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Ethical concerns on surrogacy are some of the facilitating factors </a:t>
            </a:r>
            <a:r>
              <a:rPr lang="en-US" baseline="0" dirty="0" smtClean="0"/>
              <a:t> to the surrogacy problems. If people can decide to be ethical on this matter, the issues associated with gestation parenthood could not be there. The state becomes even worse when some people takes it as a commercial project for enriching themselves through surrogacy </a:t>
            </a:r>
            <a:r>
              <a:rPr lang="en-US" dirty="0" smtClean="0"/>
              <a:t>(Casella, et al. 2018)</a:t>
            </a:r>
          </a:p>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10</a:t>
            </a:fld>
            <a:endParaRPr lang="en-US"/>
          </a:p>
        </p:txBody>
      </p:sp>
    </p:spTree>
    <p:extLst>
      <p:ext uri="{BB962C8B-B14F-4D97-AF65-F5344CB8AC3E}">
        <p14:creationId xmlns:p14="http://schemas.microsoft.com/office/powerpoint/2010/main" val="28974363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two points, Respect and Beneficence</a:t>
            </a:r>
            <a:r>
              <a:rPr lang="en-US" baseline="0" dirty="0" smtClean="0"/>
              <a:t> should be considered in an in-depth manner since they are both affect the gestation parent. On this, the surrogate mother becomes a victim of the aftermath that would emanate from the surrogacy project. Essentially, the pain they bear during the birth, the break of the bondage especially to those who are allowed to lactate and the concerns they may develop towards the kid after handing over. It therefore calls for evaluation of whether it is beneficence or it is a sale of womb. </a:t>
            </a: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11</a:t>
            </a:fld>
            <a:endParaRPr lang="en-US"/>
          </a:p>
        </p:txBody>
      </p:sp>
    </p:spTree>
    <p:extLst>
      <p:ext uri="{BB962C8B-B14F-4D97-AF65-F5344CB8AC3E}">
        <p14:creationId xmlns:p14="http://schemas.microsoft.com/office/powerpoint/2010/main" val="511885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deontology ethics</a:t>
            </a:r>
            <a:r>
              <a:rPr lang="en-US" baseline="0" dirty="0" smtClean="0"/>
              <a:t> based on surrogacy can be termed as a wrong one due to the negative effects it has on the members involved.</a:t>
            </a: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12</a:t>
            </a:fld>
            <a:endParaRPr lang="en-US"/>
          </a:p>
        </p:txBody>
      </p:sp>
    </p:spTree>
    <p:extLst>
      <p:ext uri="{BB962C8B-B14F-4D97-AF65-F5344CB8AC3E}">
        <p14:creationId xmlns:p14="http://schemas.microsoft.com/office/powerpoint/2010/main" val="3976882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7E14BD0F-0627-4989-BCB2-AB6F11C23CF9}" type="datetimeFigureOut">
              <a:rPr lang="en-US" smtClean="0"/>
              <a:t>17-Feb-19</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758563E2-339A-4824-A7AC-EC832A3940D5}"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17500530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14BD0F-0627-4989-BCB2-AB6F11C23CF9}" type="datetimeFigureOut">
              <a:rPr lang="en-US" smtClean="0"/>
              <a:t>17-Feb-19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942297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7E14BD0F-0627-4989-BCB2-AB6F11C23CF9}" type="datetimeFigureOut">
              <a:rPr lang="en-US" smtClean="0"/>
              <a:t>17-Feb-19</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758563E2-339A-4824-A7AC-EC832A3940D5}"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5777499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E14BD0F-0627-4989-BCB2-AB6F11C23CF9}" type="datetimeFigureOut">
              <a:rPr lang="en-US" smtClean="0"/>
              <a:t>17-Feb-19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3728316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E14BD0F-0627-4989-BCB2-AB6F11C23CF9}" type="datetimeFigureOut">
              <a:rPr lang="en-US" smtClean="0"/>
              <a:t>17-Feb-19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3933515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E14BD0F-0627-4989-BCB2-AB6F11C23CF9}" type="datetimeFigureOut">
              <a:rPr lang="en-US" smtClean="0"/>
              <a:t>17-Feb-19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40747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14BD0F-0627-4989-BCB2-AB6F11C23CF9}" type="datetimeFigureOut">
              <a:rPr lang="en-US" smtClean="0"/>
              <a:t>17-Feb-19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3011125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E14BD0F-0627-4989-BCB2-AB6F11C23CF9}" type="datetimeFigureOut">
              <a:rPr lang="en-US" smtClean="0"/>
              <a:t>17-Feb-19</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58563E2-339A-4824-A7AC-EC832A3940D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35777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E14BD0F-0627-4989-BCB2-AB6F11C23CF9}" type="datetimeFigureOut">
              <a:rPr lang="en-US" smtClean="0"/>
              <a:t>17-Feb-19</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58563E2-339A-4824-A7AC-EC832A3940D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85359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14BD0F-0627-4989-BCB2-AB6F11C23CF9}" type="datetimeFigureOut">
              <a:rPr lang="en-US" smtClean="0"/>
              <a:t>17-Feb-19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430222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14BD0F-0627-4989-BCB2-AB6F11C23CF9}" type="datetimeFigureOut">
              <a:rPr lang="en-US" smtClean="0"/>
              <a:t>17-Feb-19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extLst>
      <p:ext uri="{BB962C8B-B14F-4D97-AF65-F5344CB8AC3E}">
        <p14:creationId xmlns:p14="http://schemas.microsoft.com/office/powerpoint/2010/main" val="102675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7E14BD0F-0627-4989-BCB2-AB6F11C23CF9}" type="datetimeFigureOut">
              <a:rPr lang="en-US" smtClean="0"/>
              <a:t>17-Feb-19</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758563E2-339A-4824-A7AC-EC832A3940D5}"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18673965"/>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4294967295" orient="horz" pos="1368">
          <p15:clr>
            <a:srgbClr val="F26B43"/>
          </p15:clr>
        </p15:guide>
        <p15:guide id="4294967295" orient="horz" pos="1440">
          <p15:clr>
            <a:srgbClr val="F26B43"/>
          </p15:clr>
        </p15:guide>
        <p15:guide id="4294967295" orient="horz" pos="3696">
          <p15:clr>
            <a:srgbClr val="F26B43"/>
          </p15:clr>
        </p15:guide>
        <p15:guide id="4294967295" orient="horz" pos="432">
          <p15:clr>
            <a:srgbClr val="F26B43"/>
          </p15:clr>
        </p15:guide>
        <p15:guide id="4294967295" orient="horz" pos="1512">
          <p15:clr>
            <a:srgbClr val="F26B43"/>
          </p15:clr>
        </p15:guide>
        <p15:guide id="4294967295" pos="6912">
          <p15:clr>
            <a:srgbClr val="F26B43"/>
          </p15:clr>
        </p15:guide>
        <p15:guide id="4294967295" pos="936">
          <p15:clr>
            <a:srgbClr val="F26B43"/>
          </p15:clr>
        </p15:guide>
        <p15:guide id="4294967295"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782053"/>
            <a:ext cx="9144000" cy="4475747"/>
          </a:xfrm>
        </p:spPr>
        <p:txBody>
          <a:bodyPr/>
          <a:lstStyle/>
          <a:p>
            <a:endParaRPr lang="en-US" dirty="0" smtClean="0"/>
          </a:p>
          <a:p>
            <a:endParaRPr lang="en-US" dirty="0"/>
          </a:p>
          <a:p>
            <a:endParaRPr lang="en-US" dirty="0" smtClean="0"/>
          </a:p>
          <a:p>
            <a:endParaRPr lang="en-US" dirty="0"/>
          </a:p>
          <a:p>
            <a:r>
              <a:rPr lang="en-US" dirty="0" smtClean="0"/>
              <a:t>HealthCare Debate - Surrogacy:  "</a:t>
            </a:r>
            <a:r>
              <a:rPr lang="en-US" dirty="0"/>
              <a:t>sale of a self" </a:t>
            </a:r>
            <a:endParaRPr lang="en-US" dirty="0" smtClean="0"/>
          </a:p>
          <a:p>
            <a:r>
              <a:rPr lang="en-US" dirty="0" smtClean="0"/>
              <a:t>Students Name</a:t>
            </a:r>
          </a:p>
          <a:p>
            <a:r>
              <a:rPr lang="en-US" dirty="0" smtClean="0"/>
              <a:t>University</a:t>
            </a:r>
            <a:endParaRPr lang="en-US" dirty="0"/>
          </a:p>
        </p:txBody>
      </p:sp>
    </p:spTree>
    <p:extLst>
      <p:ext uri="{BB962C8B-B14F-4D97-AF65-F5344CB8AC3E}">
        <p14:creationId xmlns:p14="http://schemas.microsoft.com/office/powerpoint/2010/main" val="30523847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79416"/>
          </a:xfrm>
        </p:spPr>
        <p:txBody>
          <a:bodyPr/>
          <a:lstStyle/>
          <a:p>
            <a:r>
              <a:rPr lang="en-US" sz="6000" dirty="0" smtClean="0">
                <a:solidFill>
                  <a:srgbClr val="FF0000"/>
                </a:solidFill>
              </a:rPr>
              <a:t>Introduction</a:t>
            </a:r>
            <a:endParaRPr lang="en-US" sz="6000" dirty="0">
              <a:solidFill>
                <a:srgbClr val="FF0000"/>
              </a:solidFill>
            </a:endParaRPr>
          </a:p>
        </p:txBody>
      </p:sp>
      <p:sp>
        <p:nvSpPr>
          <p:cNvPr id="3" name="Subtitle 2"/>
          <p:cNvSpPr>
            <a:spLocks noGrp="1"/>
          </p:cNvSpPr>
          <p:nvPr>
            <p:ph type="subTitle" idx="1"/>
          </p:nvPr>
        </p:nvSpPr>
        <p:spPr>
          <a:xfrm>
            <a:off x="1524000" y="2201779"/>
            <a:ext cx="9652000" cy="4148221"/>
          </a:xfrm>
        </p:spPr>
        <p:txBody>
          <a:bodyPr>
            <a:noAutofit/>
          </a:bodyPr>
          <a:lstStyle/>
          <a:p>
            <a:pPr marL="342900" indent="-342900" algn="l">
              <a:buFont typeface="Wingdings" panose="05000000000000000000" pitchFamily="2" charset="2"/>
              <a:buChar char="q"/>
            </a:pPr>
            <a:r>
              <a:rPr lang="en-US" sz="2400" dirty="0" smtClean="0"/>
              <a:t>This Presentation Opposes the whole Idea of Surrogacy.</a:t>
            </a:r>
          </a:p>
          <a:p>
            <a:pPr marL="342900" indent="-342900" algn="l">
              <a:buFont typeface="Wingdings" panose="05000000000000000000" pitchFamily="2" charset="2"/>
              <a:buChar char="q"/>
            </a:pPr>
            <a:endParaRPr lang="en-US" sz="2400" dirty="0"/>
          </a:p>
          <a:p>
            <a:pPr marL="342900" indent="-342900" algn="l">
              <a:buFont typeface="Wingdings" panose="05000000000000000000" pitchFamily="2" charset="2"/>
              <a:buChar char="q"/>
            </a:pPr>
            <a:r>
              <a:rPr lang="en-US" sz="2400" dirty="0" smtClean="0"/>
              <a:t>Surrogacy is an approach of assisted reproduction where the parent who are not capable of reproducing children get them through surrogate </a:t>
            </a:r>
            <a:r>
              <a:rPr lang="en-US" sz="2400" dirty="0" smtClean="0"/>
              <a:t>mother (</a:t>
            </a:r>
            <a:r>
              <a:rPr lang="en-US" sz="2400" dirty="0" err="1" smtClean="0"/>
              <a:t>Houstio</a:t>
            </a:r>
            <a:r>
              <a:rPr lang="en-US" sz="2400" dirty="0" smtClean="0"/>
              <a:t> et al. 2016)</a:t>
            </a:r>
            <a:endParaRPr lang="en-US" sz="2400" dirty="0" smtClean="0"/>
          </a:p>
          <a:p>
            <a:pPr marL="342900" indent="-342900" algn="l">
              <a:buFont typeface="Wingdings" panose="05000000000000000000" pitchFamily="2" charset="2"/>
              <a:buChar char="q"/>
            </a:pPr>
            <a:r>
              <a:rPr lang="en-US" sz="2400" dirty="0" smtClean="0"/>
              <a:t>Usually, gestational surrogacy is conducted under some terms between the surrogate mother and the couple or the person in need of a child. </a:t>
            </a:r>
          </a:p>
          <a:p>
            <a:pPr marL="342900" indent="-342900" algn="l">
              <a:buFont typeface="Wingdings" panose="05000000000000000000" pitchFamily="2" charset="2"/>
              <a:buChar char="q"/>
            </a:pPr>
            <a:endParaRPr lang="en-US" sz="2400" dirty="0"/>
          </a:p>
          <a:p>
            <a:pPr marL="342900" indent="-342900" algn="l">
              <a:buFont typeface="Wingdings" panose="05000000000000000000" pitchFamily="2" charset="2"/>
              <a:buChar char="q"/>
            </a:pPr>
            <a:r>
              <a:rPr lang="en-US" sz="2400" dirty="0" smtClean="0"/>
              <a:t>Most people do not understand the problem with gestational surrogacy</a:t>
            </a:r>
            <a:endParaRPr lang="en-US" sz="2400" dirty="0"/>
          </a:p>
          <a:p>
            <a:pPr algn="l"/>
            <a:endParaRPr lang="en-US" sz="1400" dirty="0" smtClean="0"/>
          </a:p>
          <a:p>
            <a:pPr algn="l"/>
            <a:r>
              <a:rPr lang="en-US" sz="1400" dirty="0" smtClean="0"/>
              <a:t> </a:t>
            </a:r>
            <a:endParaRPr lang="en-US" sz="1400" dirty="0"/>
          </a:p>
        </p:txBody>
      </p:sp>
    </p:spTree>
    <p:extLst>
      <p:ext uri="{BB962C8B-B14F-4D97-AF65-F5344CB8AC3E}">
        <p14:creationId xmlns:p14="http://schemas.microsoft.com/office/powerpoint/2010/main" val="6095916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75770"/>
          </a:xfrm>
        </p:spPr>
        <p:txBody>
          <a:bodyPr>
            <a:noAutofit/>
          </a:bodyPr>
          <a:lstStyle/>
          <a:p>
            <a:r>
              <a:rPr lang="en-US" sz="5400" dirty="0" smtClean="0">
                <a:solidFill>
                  <a:srgbClr val="FF0000"/>
                </a:solidFill>
              </a:rPr>
              <a:t>Issues </a:t>
            </a:r>
            <a:r>
              <a:rPr lang="en-US" sz="5400" dirty="0" smtClean="0">
                <a:solidFill>
                  <a:srgbClr val="FF0000"/>
                </a:solidFill>
              </a:rPr>
              <a:t>With Surrogacy</a:t>
            </a:r>
            <a:endParaRPr lang="en-US" sz="5400" dirty="0">
              <a:solidFill>
                <a:srgbClr val="FF0000"/>
              </a:solidFill>
            </a:endParaRPr>
          </a:p>
        </p:txBody>
      </p:sp>
      <p:sp>
        <p:nvSpPr>
          <p:cNvPr id="3" name="Subtitle 2"/>
          <p:cNvSpPr>
            <a:spLocks noGrp="1"/>
          </p:cNvSpPr>
          <p:nvPr>
            <p:ph type="subTitle" idx="1"/>
          </p:nvPr>
        </p:nvSpPr>
        <p:spPr>
          <a:xfrm>
            <a:off x="1524000" y="1998133"/>
            <a:ext cx="9144000" cy="4267200"/>
          </a:xfrm>
        </p:spPr>
        <p:txBody>
          <a:bodyPr>
            <a:normAutofit fontScale="62500" lnSpcReduction="20000"/>
          </a:bodyPr>
          <a:lstStyle/>
          <a:p>
            <a:pPr algn="l"/>
            <a:r>
              <a:rPr lang="en-US" sz="4400" dirty="0" smtClean="0"/>
              <a:t>There are many reasons why surrogacy should be </a:t>
            </a:r>
            <a:r>
              <a:rPr lang="en-US" sz="4400" dirty="0" smtClean="0"/>
              <a:t>shunned:.</a:t>
            </a:r>
          </a:p>
          <a:p>
            <a:pPr algn="l"/>
            <a:r>
              <a:rPr lang="en-US" sz="4400" dirty="0" smtClean="0"/>
              <a:t>They are classified into: </a:t>
            </a:r>
          </a:p>
          <a:p>
            <a:pPr marL="514350" indent="-514350" algn="l">
              <a:buFont typeface="+mj-lt"/>
              <a:buAutoNum type="romanUcPeriod"/>
            </a:pPr>
            <a:r>
              <a:rPr lang="en-US" sz="4400" b="1" dirty="0" smtClean="0"/>
              <a:t>Pro-life reasons</a:t>
            </a:r>
          </a:p>
          <a:p>
            <a:pPr algn="l"/>
            <a:endParaRPr lang="en-US" sz="4400" dirty="0" smtClean="0"/>
          </a:p>
          <a:p>
            <a:pPr marL="1828800" lvl="3" indent="-457200" algn="l">
              <a:buFont typeface="Wingdings" panose="05000000000000000000" pitchFamily="2" charset="2"/>
              <a:buChar char="v"/>
            </a:pPr>
            <a:r>
              <a:rPr lang="en-US" sz="5100" i="0" dirty="0"/>
              <a:t>Abortion</a:t>
            </a:r>
          </a:p>
          <a:p>
            <a:pPr marL="1828800" lvl="3" indent="-457200" algn="l">
              <a:buFont typeface="Wingdings" panose="05000000000000000000" pitchFamily="2" charset="2"/>
              <a:buChar char="v"/>
            </a:pPr>
            <a:r>
              <a:rPr lang="en-US" sz="5100" i="0" dirty="0"/>
              <a:t>Frozen Embryos</a:t>
            </a:r>
          </a:p>
          <a:p>
            <a:pPr marL="1828800" lvl="3" indent="-457200" algn="l">
              <a:buFont typeface="Wingdings" panose="05000000000000000000" pitchFamily="2" charset="2"/>
              <a:buChar char="v"/>
            </a:pPr>
            <a:r>
              <a:rPr lang="en-US" sz="5100" i="0" dirty="0"/>
              <a:t>Eugenics</a:t>
            </a:r>
          </a:p>
          <a:p>
            <a:pPr algn="l"/>
            <a:endParaRPr lang="en-US" dirty="0" smtClean="0"/>
          </a:p>
          <a:p>
            <a:pPr marL="514350" indent="-514350" algn="l">
              <a:buFont typeface="+mj-lt"/>
              <a:buAutoNum type="romanUcPeriod"/>
            </a:pPr>
            <a:endParaRPr lang="en-US" dirty="0" smtClean="0"/>
          </a:p>
          <a:p>
            <a:pPr algn="l"/>
            <a:endParaRPr lang="en-US" dirty="0" smtClean="0"/>
          </a:p>
          <a:p>
            <a:pPr algn="l"/>
            <a:r>
              <a:rPr lang="en-US" dirty="0"/>
              <a:t> </a:t>
            </a:r>
          </a:p>
        </p:txBody>
      </p:sp>
    </p:spTree>
    <p:extLst>
      <p:ext uri="{BB962C8B-B14F-4D97-AF65-F5344CB8AC3E}">
        <p14:creationId xmlns:p14="http://schemas.microsoft.com/office/powerpoint/2010/main" val="35420513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723370"/>
          </a:xfrm>
        </p:spPr>
        <p:txBody>
          <a:bodyPr>
            <a:noAutofit/>
          </a:bodyPr>
          <a:lstStyle/>
          <a:p>
            <a:r>
              <a:rPr lang="en-US" sz="5400" dirty="0" smtClean="0">
                <a:solidFill>
                  <a:srgbClr val="FF0000"/>
                </a:solidFill>
              </a:rPr>
              <a:t>Pro-Woman reasons</a:t>
            </a:r>
            <a:endParaRPr lang="en-US" sz="5400" dirty="0">
              <a:solidFill>
                <a:srgbClr val="FF0000"/>
              </a:solidFill>
            </a:endParaRPr>
          </a:p>
        </p:txBody>
      </p:sp>
      <p:sp>
        <p:nvSpPr>
          <p:cNvPr id="3" name="Subtitle 2"/>
          <p:cNvSpPr>
            <a:spLocks noGrp="1"/>
          </p:cNvSpPr>
          <p:nvPr>
            <p:ph type="subTitle" idx="1"/>
          </p:nvPr>
        </p:nvSpPr>
        <p:spPr>
          <a:xfrm>
            <a:off x="1947333" y="1727198"/>
            <a:ext cx="9144000" cy="4368801"/>
          </a:xfrm>
        </p:spPr>
        <p:txBody>
          <a:bodyPr>
            <a:noAutofit/>
          </a:bodyPr>
          <a:lstStyle/>
          <a:p>
            <a:pPr algn="l"/>
            <a:r>
              <a:rPr lang="en-US" sz="3200" dirty="0"/>
              <a:t>These are reasons based on the aftermath related to surrogate mother, the child and commissioning parents </a:t>
            </a:r>
          </a:p>
          <a:p>
            <a:pPr algn="l"/>
            <a:r>
              <a:rPr lang="en-US" sz="4000" dirty="0"/>
              <a:t>They include:</a:t>
            </a:r>
          </a:p>
          <a:p>
            <a:pPr marL="1257300" lvl="2" indent="-342900" algn="l">
              <a:buFont typeface="Wingdings" panose="05000000000000000000" pitchFamily="2" charset="2"/>
              <a:buChar char="v"/>
            </a:pPr>
            <a:r>
              <a:rPr lang="en-US" sz="3200" dirty="0"/>
              <a:t>Broken Bond</a:t>
            </a:r>
          </a:p>
          <a:p>
            <a:pPr marL="1257300" lvl="2" indent="-342900" algn="l">
              <a:buFont typeface="Wingdings" panose="05000000000000000000" pitchFamily="2" charset="2"/>
              <a:buChar char="v"/>
            </a:pPr>
            <a:r>
              <a:rPr lang="en-US" sz="3200" dirty="0"/>
              <a:t>Objectifying </a:t>
            </a:r>
            <a:r>
              <a:rPr lang="en-US" sz="3200" dirty="0" smtClean="0"/>
              <a:t>women</a:t>
            </a:r>
            <a:endParaRPr lang="en-US" sz="3200" dirty="0"/>
          </a:p>
          <a:p>
            <a:pPr marL="1257300" lvl="2" indent="-342900" algn="l">
              <a:buFont typeface="Wingdings" panose="05000000000000000000" pitchFamily="2" charset="2"/>
              <a:buChar char="v"/>
            </a:pPr>
            <a:r>
              <a:rPr lang="en-US" sz="3200" dirty="0"/>
              <a:t>The surrogate mother has few rights as compared to adoption</a:t>
            </a:r>
          </a:p>
        </p:txBody>
      </p:sp>
    </p:spTree>
    <p:extLst>
      <p:ext uri="{BB962C8B-B14F-4D97-AF65-F5344CB8AC3E}">
        <p14:creationId xmlns:p14="http://schemas.microsoft.com/office/powerpoint/2010/main" val="3407566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8400" y="880533"/>
            <a:ext cx="9144000" cy="762000"/>
          </a:xfrm>
        </p:spPr>
        <p:txBody>
          <a:bodyPr/>
          <a:lstStyle/>
          <a:p>
            <a:r>
              <a:rPr lang="en-US" sz="4400" dirty="0" smtClean="0">
                <a:solidFill>
                  <a:srgbClr val="FF0000"/>
                </a:solidFill>
              </a:rPr>
              <a:t>Proposed Resolution</a:t>
            </a:r>
            <a:endParaRPr lang="en-US" sz="4400" dirty="0">
              <a:solidFill>
                <a:srgbClr val="FF0000"/>
              </a:solidFill>
            </a:endParaRPr>
          </a:p>
        </p:txBody>
      </p:sp>
      <p:sp>
        <p:nvSpPr>
          <p:cNvPr id="3" name="Subtitle 2"/>
          <p:cNvSpPr>
            <a:spLocks noGrp="1"/>
          </p:cNvSpPr>
          <p:nvPr>
            <p:ph type="subTitle" idx="1"/>
          </p:nvPr>
        </p:nvSpPr>
        <p:spPr>
          <a:xfrm>
            <a:off x="1371600" y="1642533"/>
            <a:ext cx="9127067" cy="4013201"/>
          </a:xfrm>
        </p:spPr>
        <p:txBody>
          <a:bodyPr>
            <a:normAutofit fontScale="92500"/>
          </a:bodyPr>
          <a:lstStyle/>
          <a:p>
            <a:pPr algn="l"/>
            <a:r>
              <a:rPr lang="en-US" b="1" dirty="0" smtClean="0"/>
              <a:t>The </a:t>
            </a:r>
            <a:r>
              <a:rPr lang="en-US" b="1" dirty="0"/>
              <a:t>surrogacy issues needs to be addressed by favoring both parties involved.</a:t>
            </a:r>
          </a:p>
          <a:p>
            <a:pPr algn="l"/>
            <a:r>
              <a:rPr lang="en-US" b="1" dirty="0"/>
              <a:t>The Government should come up with laws that governs on the stance to be taken under this conditions:</a:t>
            </a:r>
          </a:p>
          <a:p>
            <a:pPr marL="457200" indent="-457200" algn="l">
              <a:buFont typeface="Wingdings" panose="05000000000000000000" pitchFamily="2" charset="2"/>
              <a:buChar char="v"/>
            </a:pPr>
            <a:r>
              <a:rPr lang="en-US" dirty="0"/>
              <a:t>When gestation mother </a:t>
            </a:r>
            <a:r>
              <a:rPr lang="en-US" dirty="0" smtClean="0"/>
              <a:t>gives </a:t>
            </a:r>
            <a:r>
              <a:rPr lang="en-US" dirty="0"/>
              <a:t>birth to two children and one is not healthy</a:t>
            </a:r>
          </a:p>
          <a:p>
            <a:pPr marL="457200" indent="-457200" algn="l">
              <a:buFont typeface="Wingdings" panose="05000000000000000000" pitchFamily="2" charset="2"/>
              <a:buChar char="v"/>
            </a:pPr>
            <a:r>
              <a:rPr lang="en-US" dirty="0"/>
              <a:t>When the surrogacy involve people from different nation with varying laws</a:t>
            </a:r>
          </a:p>
          <a:p>
            <a:pPr marL="457200" indent="-457200" algn="l">
              <a:buFont typeface="Wingdings" panose="05000000000000000000" pitchFamily="2" charset="2"/>
              <a:buChar char="v"/>
            </a:pPr>
            <a:r>
              <a:rPr lang="en-US" dirty="0"/>
              <a:t>Provide the conditions for altruistic </a:t>
            </a:r>
            <a:r>
              <a:rPr lang="en-US" dirty="0" smtClean="0"/>
              <a:t>surrogacy</a:t>
            </a:r>
          </a:p>
          <a:p>
            <a:pPr marL="457200" indent="-457200" algn="l">
              <a:buFont typeface="Wingdings" panose="05000000000000000000" pitchFamily="2" charset="2"/>
              <a:buChar char="v"/>
            </a:pPr>
            <a:r>
              <a:rPr lang="en-US" dirty="0" smtClean="0"/>
              <a:t>Shunning those who take surrogacy for commercial intentions (</a:t>
            </a:r>
            <a:r>
              <a:rPr lang="en-US" dirty="0"/>
              <a:t>Van der Linden, </a:t>
            </a:r>
            <a:r>
              <a:rPr lang="en-US" dirty="0" smtClean="0"/>
              <a:t>2015</a:t>
            </a:r>
            <a:r>
              <a:rPr lang="en-US" dirty="0"/>
              <a:t>). </a:t>
            </a:r>
            <a:endParaRPr lang="en-US" dirty="0" smtClean="0"/>
          </a:p>
          <a:p>
            <a:pPr marL="457200" indent="-457200" algn="l">
              <a:buFont typeface="Wingdings" panose="05000000000000000000" pitchFamily="2" charset="2"/>
              <a:buChar char="v"/>
            </a:pPr>
            <a:endParaRPr lang="en-US" dirty="0"/>
          </a:p>
          <a:p>
            <a:pPr algn="l"/>
            <a:endParaRPr lang="en-US" dirty="0"/>
          </a:p>
        </p:txBody>
      </p:sp>
    </p:spTree>
    <p:extLst>
      <p:ext uri="{BB962C8B-B14F-4D97-AF65-F5344CB8AC3E}">
        <p14:creationId xmlns:p14="http://schemas.microsoft.com/office/powerpoint/2010/main" val="29868976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604837"/>
          </a:xfrm>
        </p:spPr>
        <p:txBody>
          <a:bodyPr>
            <a:noAutofit/>
          </a:bodyPr>
          <a:lstStyle/>
          <a:p>
            <a:r>
              <a:rPr lang="en-US" sz="3600" b="1" dirty="0" smtClean="0">
                <a:solidFill>
                  <a:srgbClr val="FF0000"/>
                </a:solidFill>
              </a:rPr>
              <a:t>How to Handle the Issue</a:t>
            </a:r>
            <a:endParaRPr lang="en-US" sz="3600" b="1" dirty="0">
              <a:solidFill>
                <a:srgbClr val="FF0000"/>
              </a:solidFill>
            </a:endParaRPr>
          </a:p>
        </p:txBody>
      </p:sp>
      <p:sp>
        <p:nvSpPr>
          <p:cNvPr id="3" name="Subtitle 2"/>
          <p:cNvSpPr>
            <a:spLocks noGrp="1"/>
          </p:cNvSpPr>
          <p:nvPr>
            <p:ph type="subTitle" idx="1"/>
          </p:nvPr>
        </p:nvSpPr>
        <p:spPr>
          <a:xfrm>
            <a:off x="1524000" y="1727200"/>
            <a:ext cx="9144000" cy="3530600"/>
          </a:xfrm>
        </p:spPr>
        <p:txBody>
          <a:bodyPr/>
          <a:lstStyle/>
          <a:p>
            <a:pPr marL="342900" indent="-342900" algn="l">
              <a:buFont typeface="Wingdings" panose="05000000000000000000" pitchFamily="2" charset="2"/>
              <a:buChar char="Ø"/>
            </a:pPr>
            <a:r>
              <a:rPr lang="en-US" b="1" dirty="0" smtClean="0"/>
              <a:t>The  approaches may be classified into </a:t>
            </a:r>
          </a:p>
          <a:p>
            <a:pPr marL="1485900" lvl="2" indent="-571500" algn="l">
              <a:buFont typeface="+mj-lt"/>
              <a:buAutoNum type="romanLcPeriod"/>
            </a:pPr>
            <a:r>
              <a:rPr lang="en-US" sz="2800" dirty="0" smtClean="0"/>
              <a:t>Permissive approaches</a:t>
            </a:r>
          </a:p>
          <a:p>
            <a:pPr marL="1485900" lvl="2" indent="-571500" algn="l">
              <a:buFont typeface="+mj-lt"/>
              <a:buAutoNum type="romanLcPeriod"/>
            </a:pPr>
            <a:r>
              <a:rPr lang="en-US" sz="2800" dirty="0" smtClean="0"/>
              <a:t>Restrictive approaches</a:t>
            </a:r>
          </a:p>
          <a:p>
            <a:pPr algn="l"/>
            <a:r>
              <a:rPr lang="en-US" b="1" dirty="0" smtClean="0"/>
              <a:t>Permissive approaches include:</a:t>
            </a:r>
          </a:p>
          <a:p>
            <a:pPr marL="457200" indent="-457200" algn="l">
              <a:buAutoNum type="arabicPeriod"/>
            </a:pPr>
            <a:r>
              <a:rPr lang="en-US" dirty="0" smtClean="0"/>
              <a:t>Adoption</a:t>
            </a:r>
          </a:p>
          <a:p>
            <a:pPr marL="457200" indent="-457200" algn="l">
              <a:buAutoNum type="arabicPeriod"/>
            </a:pPr>
            <a:r>
              <a:rPr lang="en-US" dirty="0" smtClean="0"/>
              <a:t>liberating </a:t>
            </a:r>
            <a:r>
              <a:rPr lang="en-US" dirty="0"/>
              <a:t>potential of contract parenthood. </a:t>
            </a:r>
          </a:p>
        </p:txBody>
      </p:sp>
    </p:spTree>
    <p:extLst>
      <p:ext uri="{BB962C8B-B14F-4D97-AF65-F5344CB8AC3E}">
        <p14:creationId xmlns:p14="http://schemas.microsoft.com/office/powerpoint/2010/main" val="17981105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689504"/>
          </a:xfrm>
        </p:spPr>
        <p:txBody>
          <a:bodyPr>
            <a:noAutofit/>
          </a:bodyPr>
          <a:lstStyle/>
          <a:p>
            <a:r>
              <a:rPr lang="en-US" sz="4000" dirty="0">
                <a:solidFill>
                  <a:srgbClr val="FF0000"/>
                </a:solidFill>
              </a:rPr>
              <a:t>How to Handle the </a:t>
            </a:r>
            <a:r>
              <a:rPr lang="en-US" sz="4000" dirty="0" smtClean="0">
                <a:solidFill>
                  <a:srgbClr val="FF0000"/>
                </a:solidFill>
              </a:rPr>
              <a:t>Issue Cont’d</a:t>
            </a:r>
            <a:endParaRPr lang="en-US" sz="4000" dirty="0">
              <a:solidFill>
                <a:srgbClr val="FF0000"/>
              </a:solidFill>
            </a:endParaRPr>
          </a:p>
        </p:txBody>
      </p:sp>
      <p:sp>
        <p:nvSpPr>
          <p:cNvPr id="3" name="Subtitle 2"/>
          <p:cNvSpPr>
            <a:spLocks noGrp="1"/>
          </p:cNvSpPr>
          <p:nvPr>
            <p:ph type="subTitle" idx="1"/>
          </p:nvPr>
        </p:nvSpPr>
        <p:spPr>
          <a:xfrm>
            <a:off x="1524000" y="1811867"/>
            <a:ext cx="9144000" cy="3556000"/>
          </a:xfrm>
        </p:spPr>
        <p:txBody>
          <a:bodyPr/>
          <a:lstStyle/>
          <a:p>
            <a:pPr algn="l"/>
            <a:r>
              <a:rPr lang="en-US" b="1" dirty="0" smtClean="0"/>
              <a:t>Restrictive Approaches</a:t>
            </a:r>
          </a:p>
          <a:p>
            <a:pPr algn="l"/>
            <a:r>
              <a:rPr lang="en-US" dirty="0"/>
              <a:t>Proposals at the restrictive end of the spectrum seek to rule out paid surrogacy. </a:t>
            </a:r>
            <a:endParaRPr lang="en-US" dirty="0" smtClean="0"/>
          </a:p>
          <a:p>
            <a:pPr algn="l"/>
            <a:r>
              <a:rPr lang="en-US" dirty="0"/>
              <a:t>Two major concerns appear to lie behind proposals restricting or outlawing paid surrogacy. </a:t>
            </a:r>
            <a:endParaRPr lang="en-US" dirty="0" smtClean="0"/>
          </a:p>
          <a:p>
            <a:pPr algn="l"/>
            <a:r>
              <a:rPr lang="en-US" dirty="0" smtClean="0"/>
              <a:t>They include:</a:t>
            </a:r>
          </a:p>
          <a:p>
            <a:pPr marL="342900" indent="-342900" algn="l">
              <a:buFont typeface="Wingdings" panose="05000000000000000000" pitchFamily="2" charset="2"/>
              <a:buChar char="v"/>
            </a:pPr>
            <a:r>
              <a:rPr lang="en-US" dirty="0" smtClean="0"/>
              <a:t>the </a:t>
            </a:r>
            <a:r>
              <a:rPr lang="en-US" dirty="0"/>
              <a:t>dignity of women, and </a:t>
            </a:r>
          </a:p>
          <a:p>
            <a:pPr marL="342900" indent="-342900" algn="l">
              <a:buFont typeface="Wingdings" panose="05000000000000000000" pitchFamily="2" charset="2"/>
              <a:buChar char="v"/>
            </a:pPr>
            <a:r>
              <a:rPr lang="en-US" dirty="0" smtClean="0"/>
              <a:t>the </a:t>
            </a:r>
            <a:r>
              <a:rPr lang="en-US" dirty="0"/>
              <a:t>sanctity of life. </a:t>
            </a:r>
            <a:r>
              <a:rPr lang="en-US" dirty="0" smtClean="0"/>
              <a:t> (</a:t>
            </a:r>
            <a:r>
              <a:rPr lang="en-US" dirty="0"/>
              <a:t>Vitale, </a:t>
            </a:r>
            <a:r>
              <a:rPr lang="en-US" dirty="0" smtClean="0"/>
              <a:t>2017</a:t>
            </a:r>
            <a:r>
              <a:rPr lang="en-US" dirty="0"/>
              <a:t>)</a:t>
            </a:r>
          </a:p>
        </p:txBody>
      </p:sp>
    </p:spTree>
    <p:extLst>
      <p:ext uri="{BB962C8B-B14F-4D97-AF65-F5344CB8AC3E}">
        <p14:creationId xmlns:p14="http://schemas.microsoft.com/office/powerpoint/2010/main" val="11370138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926570"/>
          </a:xfrm>
        </p:spPr>
        <p:txBody>
          <a:bodyPr/>
          <a:lstStyle/>
          <a:p>
            <a:r>
              <a:rPr lang="en-US" sz="4400" b="1" dirty="0" smtClean="0">
                <a:solidFill>
                  <a:srgbClr val="FF0000"/>
                </a:solidFill>
              </a:rPr>
              <a:t>Literature on the resolution</a:t>
            </a:r>
            <a:endParaRPr lang="en-US" sz="4400" b="1" dirty="0">
              <a:solidFill>
                <a:srgbClr val="FF0000"/>
              </a:solidFill>
            </a:endParaRPr>
          </a:p>
        </p:txBody>
      </p:sp>
      <p:sp>
        <p:nvSpPr>
          <p:cNvPr id="3" name="Subtitle 2"/>
          <p:cNvSpPr>
            <a:spLocks noGrp="1"/>
          </p:cNvSpPr>
          <p:nvPr>
            <p:ph type="subTitle" idx="1"/>
          </p:nvPr>
        </p:nvSpPr>
        <p:spPr>
          <a:xfrm>
            <a:off x="1337733" y="2048933"/>
            <a:ext cx="9330267" cy="4334934"/>
          </a:xfrm>
        </p:spPr>
        <p:txBody>
          <a:bodyPr>
            <a:noAutofit/>
          </a:bodyPr>
          <a:lstStyle/>
          <a:p>
            <a:pPr marL="342900" indent="-342900" algn="l">
              <a:buFont typeface="Wingdings" panose="05000000000000000000" pitchFamily="2" charset="2"/>
              <a:buChar char="§"/>
            </a:pPr>
            <a:r>
              <a:rPr lang="en-US" sz="2800" dirty="0" smtClean="0"/>
              <a:t>The surrogacy motherhood has been prohibited in Icelandic Laws.</a:t>
            </a:r>
          </a:p>
          <a:p>
            <a:pPr marL="342900" indent="-342900" algn="l">
              <a:buFont typeface="Wingdings" panose="05000000000000000000" pitchFamily="2" charset="2"/>
              <a:buChar char="§"/>
            </a:pPr>
            <a:r>
              <a:rPr lang="en-US" sz="2800" dirty="0" smtClean="0"/>
              <a:t>This was done in 1996. </a:t>
            </a:r>
          </a:p>
          <a:p>
            <a:pPr marL="342900" indent="-342900" algn="l">
              <a:buFont typeface="Wingdings" panose="05000000000000000000" pitchFamily="2" charset="2"/>
              <a:buChar char="§"/>
            </a:pPr>
            <a:r>
              <a:rPr lang="en-US" sz="2800" dirty="0" smtClean="0"/>
              <a:t>With time this law was undermined through transnational surrogacy.</a:t>
            </a:r>
          </a:p>
          <a:p>
            <a:pPr marL="342900" indent="-342900" algn="l">
              <a:buFont typeface="Wingdings" panose="05000000000000000000" pitchFamily="2" charset="2"/>
              <a:buChar char="§"/>
            </a:pPr>
            <a:r>
              <a:rPr lang="en-US" sz="2800" dirty="0" smtClean="0"/>
              <a:t>This was especially in India </a:t>
            </a:r>
            <a:r>
              <a:rPr lang="en-US" sz="2800" dirty="0"/>
              <a:t>and the United States </a:t>
            </a:r>
            <a:r>
              <a:rPr lang="en-US" sz="2800" dirty="0" smtClean="0"/>
              <a:t>parent would go and return with infants form surrogate mothers. </a:t>
            </a:r>
          </a:p>
          <a:p>
            <a:pPr marL="342900" indent="-342900" algn="l">
              <a:buFont typeface="Wingdings" panose="05000000000000000000" pitchFamily="2" charset="2"/>
              <a:buChar char="§"/>
            </a:pPr>
            <a:r>
              <a:rPr lang="en-US" sz="2800" dirty="0" smtClean="0"/>
              <a:t>This was despite uncertainties about legal parental status</a:t>
            </a:r>
          </a:p>
        </p:txBody>
      </p:sp>
    </p:spTree>
    <p:extLst>
      <p:ext uri="{BB962C8B-B14F-4D97-AF65-F5344CB8AC3E}">
        <p14:creationId xmlns:p14="http://schemas.microsoft.com/office/powerpoint/2010/main" val="36286884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49830"/>
            <a:ext cx="9144000" cy="1078970"/>
          </a:xfrm>
        </p:spPr>
        <p:txBody>
          <a:bodyPr/>
          <a:lstStyle/>
          <a:p>
            <a:r>
              <a:rPr lang="en-US" sz="6000" dirty="0" smtClean="0">
                <a:solidFill>
                  <a:srgbClr val="FF0000"/>
                </a:solidFill>
              </a:rPr>
              <a:t>Stakeholders </a:t>
            </a:r>
            <a:endParaRPr lang="en-US" sz="6000" dirty="0">
              <a:solidFill>
                <a:srgbClr val="FF0000"/>
              </a:solidFill>
            </a:endParaRPr>
          </a:p>
        </p:txBody>
      </p:sp>
      <p:sp>
        <p:nvSpPr>
          <p:cNvPr id="3" name="Subtitle 2"/>
          <p:cNvSpPr>
            <a:spLocks noGrp="1"/>
          </p:cNvSpPr>
          <p:nvPr>
            <p:ph type="subTitle" idx="1"/>
          </p:nvPr>
        </p:nvSpPr>
        <p:spPr>
          <a:xfrm>
            <a:off x="1210733" y="1828801"/>
            <a:ext cx="9770534" cy="4013200"/>
          </a:xfrm>
        </p:spPr>
        <p:txBody>
          <a:bodyPr>
            <a:normAutofit/>
          </a:bodyPr>
          <a:lstStyle/>
          <a:p>
            <a:pPr algn="l">
              <a:lnSpc>
                <a:spcPct val="150000"/>
              </a:lnSpc>
            </a:pPr>
            <a:r>
              <a:rPr lang="en-US" dirty="0" smtClean="0">
                <a:latin typeface="Constantia" pitchFamily="18" charset="0"/>
              </a:rPr>
              <a:t>The key stakeholders in the surrogacy Problem are:</a:t>
            </a:r>
          </a:p>
          <a:p>
            <a:pPr marL="514350" indent="-514350" algn="l">
              <a:lnSpc>
                <a:spcPct val="150000"/>
              </a:lnSpc>
              <a:buFont typeface="+mj-lt"/>
              <a:buAutoNum type="romanLcPeriod"/>
            </a:pPr>
            <a:r>
              <a:rPr lang="en-US" b="1" dirty="0" smtClean="0">
                <a:latin typeface="Constantia" pitchFamily="18" charset="0"/>
              </a:rPr>
              <a:t>Politicians:  </a:t>
            </a:r>
            <a:r>
              <a:rPr lang="en-US" dirty="0">
                <a:latin typeface="Constantia" pitchFamily="18" charset="0"/>
              </a:rPr>
              <a:t>are involved in the issue as they pass the bills into </a:t>
            </a:r>
            <a:r>
              <a:rPr lang="en-US" dirty="0" smtClean="0">
                <a:latin typeface="Constantia" pitchFamily="18" charset="0"/>
              </a:rPr>
              <a:t>laws.</a:t>
            </a:r>
          </a:p>
          <a:p>
            <a:pPr marL="514350" indent="-514350" algn="l">
              <a:lnSpc>
                <a:spcPct val="150000"/>
              </a:lnSpc>
              <a:buFont typeface="+mj-lt"/>
              <a:buAutoNum type="romanLcPeriod"/>
            </a:pPr>
            <a:r>
              <a:rPr lang="en-US" b="1" dirty="0" smtClean="0">
                <a:latin typeface="Constantia" pitchFamily="18" charset="0"/>
              </a:rPr>
              <a:t>Healthcare providers: </a:t>
            </a:r>
            <a:r>
              <a:rPr lang="en-US" dirty="0" smtClean="0">
                <a:latin typeface="Constantia" pitchFamily="18" charset="0"/>
              </a:rPr>
              <a:t>They take a great part in implantation of fertilized egg in surrogate mother.</a:t>
            </a:r>
          </a:p>
          <a:p>
            <a:pPr marL="514350" indent="-514350" algn="l">
              <a:lnSpc>
                <a:spcPct val="150000"/>
              </a:lnSpc>
              <a:buFont typeface="+mj-lt"/>
              <a:buAutoNum type="romanLcPeriod"/>
            </a:pPr>
            <a:r>
              <a:rPr lang="en-US" b="1" dirty="0" smtClean="0">
                <a:latin typeface="Constantia" pitchFamily="18" charset="0"/>
              </a:rPr>
              <a:t>Community: </a:t>
            </a:r>
            <a:r>
              <a:rPr lang="en-US" dirty="0" smtClean="0">
                <a:latin typeface="Constantia" pitchFamily="18" charset="0"/>
              </a:rPr>
              <a:t>Some member of the society encourages the infertile couple to engage surrogacy for their marriage to stand</a:t>
            </a:r>
          </a:p>
          <a:p>
            <a:pPr algn="l"/>
            <a:endParaRPr lang="en-US" dirty="0"/>
          </a:p>
        </p:txBody>
      </p:sp>
    </p:spTree>
    <p:extLst>
      <p:ext uri="{BB962C8B-B14F-4D97-AF65-F5344CB8AC3E}">
        <p14:creationId xmlns:p14="http://schemas.microsoft.com/office/powerpoint/2010/main" val="9231247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706437"/>
          </a:xfrm>
        </p:spPr>
        <p:txBody>
          <a:bodyPr>
            <a:noAutofit/>
          </a:bodyPr>
          <a:lstStyle/>
          <a:p>
            <a:r>
              <a:rPr lang="en-US" sz="5400" b="1" dirty="0" smtClean="0">
                <a:solidFill>
                  <a:srgbClr val="FF0000"/>
                </a:solidFill>
              </a:rPr>
              <a:t>Ethical Principles</a:t>
            </a:r>
            <a:endParaRPr lang="en-US" sz="5400" b="1" dirty="0">
              <a:solidFill>
                <a:srgbClr val="FF0000"/>
              </a:solidFill>
            </a:endParaRPr>
          </a:p>
        </p:txBody>
      </p:sp>
      <p:sp>
        <p:nvSpPr>
          <p:cNvPr id="3" name="Subtitle 2"/>
          <p:cNvSpPr>
            <a:spLocks noGrp="1"/>
          </p:cNvSpPr>
          <p:nvPr>
            <p:ph type="subTitle" idx="1"/>
          </p:nvPr>
        </p:nvSpPr>
        <p:spPr>
          <a:xfrm>
            <a:off x="1524000" y="1828800"/>
            <a:ext cx="9144000" cy="4165600"/>
          </a:xfrm>
        </p:spPr>
        <p:txBody>
          <a:bodyPr/>
          <a:lstStyle/>
          <a:p>
            <a:pPr marL="342900" indent="-342900" algn="l">
              <a:buFont typeface="Wingdings" panose="05000000000000000000" pitchFamily="2" charset="2"/>
              <a:buChar char="q"/>
            </a:pPr>
            <a:r>
              <a:rPr lang="en-US" dirty="0" smtClean="0"/>
              <a:t>The key stakeholders in the surrogacy issue should adhere to ethical standards</a:t>
            </a:r>
          </a:p>
          <a:p>
            <a:pPr marL="342900" indent="-342900" algn="l">
              <a:buFont typeface="Wingdings" panose="05000000000000000000" pitchFamily="2" charset="2"/>
              <a:buChar char="q"/>
            </a:pPr>
            <a:r>
              <a:rPr lang="en-US" dirty="0" smtClean="0"/>
              <a:t>If parents are unable to produce children, they may opt to adopt or stay childless</a:t>
            </a:r>
          </a:p>
          <a:p>
            <a:pPr marL="342900" indent="-342900" algn="l">
              <a:buFont typeface="Wingdings" panose="05000000000000000000" pitchFamily="2" charset="2"/>
              <a:buChar char="q"/>
            </a:pPr>
            <a:r>
              <a:rPr lang="en-US" dirty="0" smtClean="0"/>
              <a:t>Healthcare providers, should at no point engage themselves in surrogacy process (</a:t>
            </a:r>
            <a:r>
              <a:rPr lang="en-US" dirty="0"/>
              <a:t>Casella, </a:t>
            </a:r>
            <a:r>
              <a:rPr lang="en-US" dirty="0" smtClean="0"/>
              <a:t>et al. 2018</a:t>
            </a:r>
            <a:r>
              <a:rPr lang="en-US" dirty="0"/>
              <a:t>)</a:t>
            </a:r>
            <a:endParaRPr lang="en-US" dirty="0" smtClean="0"/>
          </a:p>
          <a:p>
            <a:pPr marL="342900" indent="-342900" algn="l">
              <a:buFont typeface="Wingdings" panose="05000000000000000000" pitchFamily="2" charset="2"/>
              <a:buChar char="q"/>
            </a:pPr>
            <a:r>
              <a:rPr lang="en-US" dirty="0" smtClean="0"/>
              <a:t>The society should seek further guidance on how to handle this issue based on the culture, religion and traditions</a:t>
            </a:r>
            <a:endParaRPr lang="en-US" dirty="0"/>
          </a:p>
        </p:txBody>
      </p:sp>
    </p:spTree>
    <p:extLst>
      <p:ext uri="{BB962C8B-B14F-4D97-AF65-F5344CB8AC3E}">
        <p14:creationId xmlns:p14="http://schemas.microsoft.com/office/powerpoint/2010/main" val="27056104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4934" y="982133"/>
            <a:ext cx="9144000" cy="728133"/>
          </a:xfrm>
        </p:spPr>
        <p:txBody>
          <a:bodyPr/>
          <a:lstStyle/>
          <a:p>
            <a:r>
              <a:rPr lang="en-US" sz="4400" dirty="0" smtClean="0">
                <a:solidFill>
                  <a:srgbClr val="FF0000"/>
                </a:solidFill>
              </a:rPr>
              <a:t>Ethical Principles cont’d</a:t>
            </a:r>
            <a:endParaRPr lang="en-US" sz="4400" dirty="0">
              <a:solidFill>
                <a:srgbClr val="FF0000"/>
              </a:solidFill>
            </a:endParaRPr>
          </a:p>
        </p:txBody>
      </p:sp>
      <p:sp>
        <p:nvSpPr>
          <p:cNvPr id="3" name="Subtitle 2"/>
          <p:cNvSpPr>
            <a:spLocks noGrp="1"/>
          </p:cNvSpPr>
          <p:nvPr>
            <p:ph type="subTitle" idx="1"/>
          </p:nvPr>
        </p:nvSpPr>
        <p:spPr>
          <a:xfrm>
            <a:off x="1524000" y="2099733"/>
            <a:ext cx="8602133" cy="3318934"/>
          </a:xfrm>
        </p:spPr>
        <p:txBody>
          <a:bodyPr/>
          <a:lstStyle/>
          <a:p>
            <a:pPr algn="l"/>
            <a:r>
              <a:rPr lang="en-US" b="1" dirty="0" smtClean="0"/>
              <a:t>The ethic points to be put inconsideration based on surrogacy involves:</a:t>
            </a:r>
          </a:p>
          <a:p>
            <a:pPr marL="514350" indent="-514350" algn="l">
              <a:buFont typeface="+mj-lt"/>
              <a:buAutoNum type="romanLcPeriod"/>
            </a:pPr>
            <a:r>
              <a:rPr lang="en-US" b="1" dirty="0" smtClean="0"/>
              <a:t>Respect: </a:t>
            </a:r>
            <a:r>
              <a:rPr lang="en-US" dirty="0" smtClean="0"/>
              <a:t>the surrogacy becomes messy when parents treats the surrogate mother as a sale of self just because they paid the agreed price for the same (</a:t>
            </a:r>
            <a:r>
              <a:rPr lang="en-US" dirty="0"/>
              <a:t>Vitale, </a:t>
            </a:r>
            <a:r>
              <a:rPr lang="en-US" dirty="0" smtClean="0"/>
              <a:t>2017</a:t>
            </a:r>
            <a:r>
              <a:rPr lang="en-US" dirty="0"/>
              <a:t>)</a:t>
            </a:r>
            <a:endParaRPr lang="en-US" dirty="0" smtClean="0"/>
          </a:p>
          <a:p>
            <a:pPr marL="514350" indent="-514350" algn="l">
              <a:buFont typeface="+mj-lt"/>
              <a:buAutoNum type="romanLcPeriod"/>
            </a:pPr>
            <a:r>
              <a:rPr lang="en-US" b="1" dirty="0" smtClean="0"/>
              <a:t>Beneficence: </a:t>
            </a:r>
            <a:r>
              <a:rPr lang="en-US" dirty="0" smtClean="0"/>
              <a:t>Even though it is good to be nice to others by doing some kind things, surrogacy should not be taken lightly</a:t>
            </a:r>
          </a:p>
          <a:p>
            <a:pPr algn="l"/>
            <a:endParaRPr lang="en-US" dirty="0"/>
          </a:p>
        </p:txBody>
      </p:sp>
    </p:spTree>
    <p:extLst>
      <p:ext uri="{BB962C8B-B14F-4D97-AF65-F5344CB8AC3E}">
        <p14:creationId xmlns:p14="http://schemas.microsoft.com/office/powerpoint/2010/main" val="30729469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994304"/>
          </a:xfrm>
        </p:spPr>
        <p:txBody>
          <a:bodyPr/>
          <a:lstStyle/>
          <a:p>
            <a:r>
              <a:rPr lang="en-US" sz="4800" b="1" dirty="0" smtClean="0">
                <a:solidFill>
                  <a:srgbClr val="FF0000"/>
                </a:solidFill>
              </a:rPr>
              <a:t>Ethical theories</a:t>
            </a:r>
            <a:endParaRPr lang="en-US" sz="4800" b="1" dirty="0">
              <a:solidFill>
                <a:srgbClr val="FF0000"/>
              </a:solidFill>
            </a:endParaRPr>
          </a:p>
        </p:txBody>
      </p:sp>
      <p:sp>
        <p:nvSpPr>
          <p:cNvPr id="3" name="Subtitle 2"/>
          <p:cNvSpPr>
            <a:spLocks noGrp="1"/>
          </p:cNvSpPr>
          <p:nvPr>
            <p:ph type="subTitle" idx="1"/>
          </p:nvPr>
        </p:nvSpPr>
        <p:spPr>
          <a:xfrm>
            <a:off x="1524000" y="2116667"/>
            <a:ext cx="9144000" cy="3623733"/>
          </a:xfrm>
        </p:spPr>
        <p:txBody>
          <a:bodyPr/>
          <a:lstStyle/>
          <a:p>
            <a:pPr algn="l"/>
            <a:r>
              <a:rPr lang="en-US" b="1" dirty="0" smtClean="0"/>
              <a:t>The ethical theories involves taking precautions that would affect the surrogacy</a:t>
            </a:r>
          </a:p>
          <a:p>
            <a:pPr marL="514350" indent="-514350" algn="l">
              <a:buFont typeface="+mj-lt"/>
              <a:buAutoNum type="romanLcPeriod"/>
            </a:pPr>
            <a:r>
              <a:rPr lang="en-US" b="1" dirty="0" smtClean="0"/>
              <a:t>Deontology</a:t>
            </a:r>
            <a:r>
              <a:rPr lang="en-US" dirty="0" smtClean="0"/>
              <a:t>: the idea of surrogacy is ethically wrong and people should do away with it</a:t>
            </a:r>
          </a:p>
          <a:p>
            <a:pPr marL="514350" indent="-514350" algn="l">
              <a:buFont typeface="+mj-lt"/>
              <a:buAutoNum type="romanLcPeriod"/>
            </a:pPr>
            <a:r>
              <a:rPr lang="en-US" b="1" dirty="0" smtClean="0"/>
              <a:t>Utilitarianism: </a:t>
            </a:r>
            <a:r>
              <a:rPr lang="en-US" dirty="0" smtClean="0"/>
              <a:t>Though the main goal of infertile mother is to have a kid, the consequence of having it through surrogacy are negative </a:t>
            </a:r>
            <a:endParaRPr lang="en-US" dirty="0"/>
          </a:p>
        </p:txBody>
      </p:sp>
    </p:spTree>
    <p:extLst>
      <p:ext uri="{BB962C8B-B14F-4D97-AF65-F5344CB8AC3E}">
        <p14:creationId xmlns:p14="http://schemas.microsoft.com/office/powerpoint/2010/main" val="34028734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5127" y="569254"/>
            <a:ext cx="8361229" cy="683813"/>
          </a:xfrm>
        </p:spPr>
        <p:txBody>
          <a:bodyPr/>
          <a:lstStyle/>
          <a:p>
            <a:r>
              <a:rPr lang="en-US" sz="4400" dirty="0" smtClean="0">
                <a:solidFill>
                  <a:srgbClr val="FF0000"/>
                </a:solidFill>
              </a:rPr>
              <a:t>References</a:t>
            </a:r>
            <a:endParaRPr lang="en-US" sz="4400" dirty="0">
              <a:solidFill>
                <a:srgbClr val="FF0000"/>
              </a:solidFill>
            </a:endParaRPr>
          </a:p>
        </p:txBody>
      </p:sp>
      <p:sp>
        <p:nvSpPr>
          <p:cNvPr id="3" name="Subtitle 2"/>
          <p:cNvSpPr>
            <a:spLocks noGrp="1"/>
          </p:cNvSpPr>
          <p:nvPr>
            <p:ph type="subTitle" idx="1"/>
          </p:nvPr>
        </p:nvSpPr>
        <p:spPr>
          <a:xfrm>
            <a:off x="1354667" y="1405467"/>
            <a:ext cx="9482665" cy="4284133"/>
          </a:xfrm>
        </p:spPr>
        <p:txBody>
          <a:bodyPr>
            <a:normAutofit lnSpcReduction="10000"/>
          </a:bodyPr>
          <a:lstStyle/>
          <a:p>
            <a:pPr algn="l"/>
            <a:r>
              <a:rPr lang="es-ES" dirty="0" err="1"/>
              <a:t>Hostiuc</a:t>
            </a:r>
            <a:r>
              <a:rPr lang="es-ES" dirty="0"/>
              <a:t>, S., </a:t>
            </a:r>
            <a:r>
              <a:rPr lang="es-ES" dirty="0" err="1"/>
              <a:t>Bogdan</a:t>
            </a:r>
            <a:r>
              <a:rPr lang="es-ES" dirty="0"/>
              <a:t>, C., </a:t>
            </a:r>
            <a:r>
              <a:rPr lang="es-ES" dirty="0" err="1"/>
              <a:t>Rentea</a:t>
            </a:r>
            <a:r>
              <a:rPr lang="es-ES" dirty="0"/>
              <a:t>, I., </a:t>
            </a:r>
            <a:r>
              <a:rPr lang="es-ES" dirty="0" err="1"/>
              <a:t>Drima</a:t>
            </a:r>
            <a:r>
              <a:rPr lang="es-ES" dirty="0"/>
              <a:t>, E., </a:t>
            </a:r>
            <a:r>
              <a:rPr lang="es-ES" dirty="0" err="1"/>
              <a:t>Aluas</a:t>
            </a:r>
            <a:r>
              <a:rPr lang="es-ES" dirty="0"/>
              <a:t>, M., </a:t>
            </a:r>
            <a:r>
              <a:rPr lang="es-ES" dirty="0" err="1"/>
              <a:t>Hangan</a:t>
            </a:r>
            <a:r>
              <a:rPr lang="es-ES" dirty="0"/>
              <a:t>, T. L., ... &amp; </a:t>
            </a:r>
            <a:r>
              <a:rPr lang="es-ES" dirty="0" smtClean="0"/>
              <a:t>	</a:t>
            </a:r>
            <a:r>
              <a:rPr lang="es-ES" dirty="0" err="1" smtClean="0"/>
              <a:t>Navolan</a:t>
            </a:r>
            <a:r>
              <a:rPr lang="es-ES" dirty="0"/>
              <a:t>, D. (2016). </a:t>
            </a:r>
            <a:r>
              <a:rPr lang="es-ES" dirty="0" err="1"/>
              <a:t>Ethical</a:t>
            </a:r>
            <a:r>
              <a:rPr lang="es-ES" dirty="0"/>
              <a:t> </a:t>
            </a:r>
            <a:r>
              <a:rPr lang="es-ES" dirty="0" err="1"/>
              <a:t>controversies</a:t>
            </a:r>
            <a:r>
              <a:rPr lang="es-ES" dirty="0"/>
              <a:t> in maternal </a:t>
            </a:r>
            <a:r>
              <a:rPr lang="es-ES" dirty="0" smtClean="0"/>
              <a:t>	</a:t>
            </a:r>
            <a:r>
              <a:rPr lang="es-ES" dirty="0" err="1" smtClean="0"/>
              <a:t>surrogacy</a:t>
            </a:r>
            <a:r>
              <a:rPr lang="es-ES" dirty="0"/>
              <a:t>. </a:t>
            </a:r>
            <a:r>
              <a:rPr lang="es-ES" i="1" dirty="0" err="1"/>
              <a:t>Gineco</a:t>
            </a:r>
            <a:r>
              <a:rPr lang="es-ES" i="1" dirty="0"/>
              <a:t>. </a:t>
            </a:r>
            <a:r>
              <a:rPr lang="es-ES" i="1" dirty="0" err="1"/>
              <a:t>eu</a:t>
            </a:r>
            <a:r>
              <a:rPr lang="es-ES" i="1" dirty="0"/>
              <a:t> [12]</a:t>
            </a:r>
            <a:r>
              <a:rPr lang="es-ES" dirty="0"/>
              <a:t>, 99-102</a:t>
            </a:r>
            <a:r>
              <a:rPr lang="es-ES" dirty="0" smtClean="0"/>
              <a:t>.</a:t>
            </a:r>
          </a:p>
          <a:p>
            <a:pPr algn="l"/>
            <a:r>
              <a:rPr lang="en-US" dirty="0"/>
              <a:t>Casella, C., </a:t>
            </a:r>
            <a:r>
              <a:rPr lang="en-US" dirty="0" err="1"/>
              <a:t>Capasso</a:t>
            </a:r>
            <a:r>
              <a:rPr lang="en-US" dirty="0"/>
              <a:t>, E., </a:t>
            </a:r>
            <a:r>
              <a:rPr lang="en-US" dirty="0" err="1"/>
              <a:t>Terracciano</a:t>
            </a:r>
            <a:r>
              <a:rPr lang="en-US" dirty="0"/>
              <a:t>, L., </a:t>
            </a:r>
            <a:r>
              <a:rPr lang="en-US" dirty="0" err="1"/>
              <a:t>Delbon</a:t>
            </a:r>
            <a:r>
              <a:rPr lang="en-US" dirty="0"/>
              <a:t>, P., </a:t>
            </a:r>
            <a:r>
              <a:rPr lang="en-US" dirty="0" err="1"/>
              <a:t>Fedeli</a:t>
            </a:r>
            <a:r>
              <a:rPr lang="en-US" dirty="0"/>
              <a:t>, P., </a:t>
            </a:r>
            <a:r>
              <a:rPr lang="en-US" dirty="0" err="1"/>
              <a:t>Salzano</a:t>
            </a:r>
            <a:r>
              <a:rPr lang="en-US" dirty="0"/>
              <a:t>, F. A., </a:t>
            </a:r>
            <a:r>
              <a:rPr lang="en-US" dirty="0" smtClean="0"/>
              <a:t>	... </a:t>
            </a:r>
            <a:r>
              <a:rPr lang="en-US" dirty="0"/>
              <a:t>&amp; </a:t>
            </a:r>
            <a:r>
              <a:rPr lang="en-US" dirty="0" err="1"/>
              <a:t>Niola</a:t>
            </a:r>
            <a:r>
              <a:rPr lang="en-US" dirty="0"/>
              <a:t>, M. (2018). Ethical and legal issues in gestational </a:t>
            </a:r>
            <a:r>
              <a:rPr lang="en-US" dirty="0" smtClean="0"/>
              <a:t>	surrogacy</a:t>
            </a:r>
            <a:r>
              <a:rPr lang="en-US" dirty="0"/>
              <a:t>. </a:t>
            </a:r>
            <a:r>
              <a:rPr lang="en-US" i="1" dirty="0"/>
              <a:t>Open Medicine</a:t>
            </a:r>
            <a:r>
              <a:rPr lang="en-US" dirty="0"/>
              <a:t>, </a:t>
            </a:r>
            <a:r>
              <a:rPr lang="en-US" i="1" dirty="0"/>
              <a:t>13</a:t>
            </a:r>
            <a:r>
              <a:rPr lang="en-US" dirty="0"/>
              <a:t>(1), 119-121</a:t>
            </a:r>
            <a:r>
              <a:rPr lang="en-US" dirty="0" smtClean="0"/>
              <a:t>.</a:t>
            </a:r>
          </a:p>
          <a:p>
            <a:pPr algn="l"/>
            <a:r>
              <a:rPr lang="en-US" dirty="0"/>
              <a:t>Vitale, A. R. (2017). Unified Opposition to Surrogacy: Comparing Feminist </a:t>
            </a:r>
            <a:r>
              <a:rPr lang="en-US" dirty="0" smtClean="0"/>
              <a:t>	and </a:t>
            </a:r>
            <a:r>
              <a:rPr lang="en-US" dirty="0"/>
              <a:t>Catholic Views. </a:t>
            </a:r>
            <a:r>
              <a:rPr lang="en-US" i="1" dirty="0"/>
              <a:t>The National Catholic Bioethics Quarterly</a:t>
            </a:r>
            <a:r>
              <a:rPr lang="en-US" dirty="0"/>
              <a:t>, </a:t>
            </a:r>
            <a:r>
              <a:rPr lang="en-US" i="1" dirty="0"/>
              <a:t>17</a:t>
            </a:r>
            <a:r>
              <a:rPr lang="en-US" dirty="0"/>
              <a:t>(4), </a:t>
            </a:r>
            <a:r>
              <a:rPr lang="en-US" dirty="0" smtClean="0"/>
              <a:t>	623-630.</a:t>
            </a:r>
          </a:p>
          <a:p>
            <a:pPr algn="l"/>
            <a:r>
              <a:rPr lang="en-US" dirty="0"/>
              <a:t>V</a:t>
            </a:r>
            <a:r>
              <a:rPr lang="en-US" dirty="0" smtClean="0"/>
              <a:t>an </a:t>
            </a:r>
            <a:r>
              <a:rPr lang="en-US" dirty="0"/>
              <a:t>der Linden, M. (2015). Life issues: Feminists, conservatives unite </a:t>
            </a:r>
            <a:r>
              <a:rPr lang="en-US" dirty="0" smtClean="0"/>
              <a:t>	against </a:t>
            </a:r>
            <a:r>
              <a:rPr lang="en-US" dirty="0"/>
              <a:t>surrogacy. </a:t>
            </a:r>
            <a:r>
              <a:rPr lang="en-US" i="1" dirty="0"/>
              <a:t>News Weekly</a:t>
            </a:r>
            <a:r>
              <a:rPr lang="en-US" dirty="0"/>
              <a:t>, (2962), 11.</a:t>
            </a:r>
            <a:endParaRPr lang="en-US" dirty="0"/>
          </a:p>
        </p:txBody>
      </p:sp>
    </p:spTree>
    <p:extLst>
      <p:ext uri="{BB962C8B-B14F-4D97-AF65-F5344CB8AC3E}">
        <p14:creationId xmlns:p14="http://schemas.microsoft.com/office/powerpoint/2010/main" val="3729377293"/>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TM10001105[[fn=Crop]]</Template>
  <TotalTime>316</TotalTime>
  <Words>1537</Words>
  <Application>Microsoft Office PowerPoint</Application>
  <PresentationFormat>Widescreen</PresentationFormat>
  <Paragraphs>118</Paragraphs>
  <Slides>13</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Constantia</vt:lpstr>
      <vt:lpstr>Franklin Gothic Book</vt:lpstr>
      <vt:lpstr>Wingdings</vt:lpstr>
      <vt:lpstr>Crop</vt:lpstr>
      <vt:lpstr>PowerPoint Presentation</vt:lpstr>
      <vt:lpstr>Introduction</vt:lpstr>
      <vt:lpstr>Issues With Surrogacy</vt:lpstr>
      <vt:lpstr>Pro-Woman reasons</vt:lpstr>
      <vt:lpstr>Proposed Resolution</vt:lpstr>
      <vt:lpstr>How to Handle the Issue</vt:lpstr>
      <vt:lpstr>How to Handle the Issue Cont’d</vt:lpstr>
      <vt:lpstr>Literature on the resolution</vt:lpstr>
      <vt:lpstr>Stakeholders </vt:lpstr>
      <vt:lpstr>Ethical Principles</vt:lpstr>
      <vt:lpstr>Ethical Principles cont’d</vt:lpstr>
      <vt:lpstr>Ethical theories</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hp15</dc:creator>
  <cp:lastModifiedBy>hp15</cp:lastModifiedBy>
  <cp:revision>34</cp:revision>
  <dcterms:created xsi:type="dcterms:W3CDTF">2019-02-17T02:51:08Z</dcterms:created>
  <dcterms:modified xsi:type="dcterms:W3CDTF">2019-02-17T23:18:37Z</dcterms:modified>
</cp:coreProperties>
</file>